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80" d="100"/>
          <a:sy n="80" d="100"/>
        </p:scale>
        <p:origin x="-1080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A95D9-810C-43EE-B01D-33BEEE4F953D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7DD90-AF6C-48DD-AE4A-FD4B980BF4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6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7DD90-AF6C-48DD-AE4A-FD4B980BF43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5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1BE559-F8E1-4656-A94F-B8913912925E}" type="datetimeFigureOut">
              <a:rPr lang="pl-PL" smtClean="0"/>
              <a:t>2014-03-03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2ABB33-2791-4FE3-9A6A-A3256C6E44F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6766520" cy="720080"/>
          </a:xfrm>
        </p:spPr>
        <p:txBody>
          <a:bodyPr>
            <a:normAutofit fontScale="90000"/>
          </a:bodyPr>
          <a:lstStyle/>
          <a:p>
            <a:pPr algn="r"/>
            <a:r>
              <a:rPr lang="pl-PL" sz="2800" dirty="0" smtClean="0"/>
              <a:t>Projekt </a:t>
            </a:r>
            <a:r>
              <a:rPr lang="pl-PL" sz="2800" i="1" dirty="0" smtClean="0"/>
              <a:t>Promocji Zdrowia </a:t>
            </a:r>
            <a:r>
              <a:rPr lang="pl-PL" sz="2800" i="1" dirty="0"/>
              <a:t>P</a:t>
            </a:r>
            <a:r>
              <a:rPr lang="pl-PL" sz="2800" i="1" dirty="0" smtClean="0"/>
              <a:t>racowników Szkoły</a:t>
            </a:r>
            <a:endParaRPr lang="pl-PL" sz="28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496944" cy="17526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AKTYWNOŚĆ FIZYCZNA</a:t>
            </a:r>
          </a:p>
          <a:p>
            <a:r>
              <a:rPr lang="pl-PL" sz="3600" dirty="0" smtClean="0">
                <a:solidFill>
                  <a:schemeClr val="tx1"/>
                </a:solidFill>
              </a:rPr>
              <a:t>PRAKTYCZNE WSKAZÓWKI DLA OSÓB, KTÓRE PLANUJĄ  JEJ ZWIĘKSZENIE.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4293096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Opracowanie prof. dr hab. med.. Barbara Woynarowska- Wydział Pedagogiczny Uniwersytetu Warszawskiego na podstawie polskiego i zagranicznego. W opracowaniu wykorzystano m. in. : </a:t>
            </a:r>
            <a:r>
              <a:rPr lang="pl-PL" sz="1400" i="1" dirty="0" smtClean="0"/>
              <a:t>Physical </a:t>
            </a:r>
            <a:r>
              <a:rPr lang="pl-PL" sz="1400" i="1" dirty="0" err="1" smtClean="0"/>
              <a:t>activity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guide</a:t>
            </a:r>
            <a:r>
              <a:rPr lang="pl-PL" sz="1400" i="1" dirty="0" smtClean="0"/>
              <a:t> to </a:t>
            </a:r>
            <a:r>
              <a:rPr lang="pl-PL" sz="1400" i="1" dirty="0" err="1" smtClean="0"/>
              <a:t>health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active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living</a:t>
            </a:r>
            <a:r>
              <a:rPr lang="pl-PL" sz="1400" i="1" dirty="0" smtClean="0"/>
              <a:t>. </a:t>
            </a:r>
            <a:r>
              <a:rPr lang="pl-PL" sz="1400" i="1" dirty="0" err="1" smtClean="0"/>
              <a:t>Health</a:t>
            </a:r>
            <a:r>
              <a:rPr lang="pl-PL" sz="1400" i="1" dirty="0" smtClean="0"/>
              <a:t> Canadian </a:t>
            </a:r>
            <a:r>
              <a:rPr lang="pl-PL" sz="1400" i="1" dirty="0" err="1" smtClean="0"/>
              <a:t>Society</a:t>
            </a:r>
            <a:r>
              <a:rPr lang="pl-PL" sz="1400" i="1" dirty="0" smtClean="0"/>
              <a:t> for </a:t>
            </a:r>
            <a:r>
              <a:rPr lang="pl-PL" sz="1400" i="1" dirty="0" err="1" smtClean="0"/>
              <a:t>Exercise</a:t>
            </a:r>
            <a:r>
              <a:rPr lang="pl-PL" sz="1400" i="1" dirty="0" smtClean="0"/>
              <a:t> </a:t>
            </a:r>
            <a:r>
              <a:rPr lang="pl-PL" sz="1400" i="1" dirty="0" err="1" smtClean="0"/>
              <a:t>Physiology</a:t>
            </a:r>
            <a:r>
              <a:rPr lang="pl-PL" sz="1400" i="1" dirty="0" smtClean="0"/>
              <a:t>; </a:t>
            </a:r>
            <a:r>
              <a:rPr lang="pl-PL" sz="1400" dirty="0" smtClean="0"/>
              <a:t>Drygas W. : Aktywność fizyczna u osób zdrowych. Polskie Forum Profilaktyki Chorób układu Krążenia, Forum Profilaktyki 2008, nr 3.</a:t>
            </a:r>
            <a:endParaRPr lang="pl-PL" sz="1400" i="1" dirty="0"/>
          </a:p>
        </p:txBody>
      </p:sp>
    </p:spTree>
    <p:extLst>
      <p:ext uri="{BB962C8B-B14F-4D97-AF65-F5344CB8AC3E}">
        <p14:creationId xmlns:p14="http://schemas.microsoft.com/office/powerpoint/2010/main" val="34316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57039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Przykłady sposobów wyliczania intensywności wysiłku</a:t>
            </a:r>
            <a:endParaRPr lang="pl-PL" sz="2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49252" y="951111"/>
            <a:ext cx="864096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1. </a:t>
            </a:r>
            <a:r>
              <a:rPr lang="pl-PL" dirty="0" smtClean="0"/>
              <a:t>Zalecany wydatek energii w tygodniu nie powinien być mniejszy niż 1000 kcal, a </a:t>
            </a:r>
            <a:r>
              <a:rPr lang="pl-PL" b="1" dirty="0" smtClean="0"/>
              <a:t>najlepiej 2000 kcal w tygodniu</a:t>
            </a:r>
            <a:r>
              <a:rPr lang="pl-PL" dirty="0" smtClean="0"/>
              <a:t>. Można to osiągnąć, wykonując 3 razy w tygodniu przez 30 minut marsz w tempie 5 km/ godz. lub jeżdżąc na rowerze z prędkością 20 km/godz.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6650" y="2060848"/>
            <a:ext cx="864096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2. </a:t>
            </a:r>
            <a:r>
              <a:rPr lang="pl-PL" dirty="0" smtClean="0"/>
              <a:t>W przypadku marszu/ spaceru bardzo dobrą metodą jest </a:t>
            </a:r>
            <a:r>
              <a:rPr lang="pl-PL" b="1" dirty="0" smtClean="0"/>
              <a:t>kontrolowanie liczby kroków</a:t>
            </a:r>
            <a:r>
              <a:rPr lang="pl-PL" dirty="0" smtClean="0"/>
              <a:t> za pomocą krokomierza (można go kupić w sklepach sportowych). Zdrowa osoba powinna </a:t>
            </a:r>
            <a:r>
              <a:rPr lang="pl-PL" b="1" dirty="0" smtClean="0"/>
              <a:t>wykonać codziennie nie mniej niż 8- 10 tys. kroków </a:t>
            </a:r>
            <a:r>
              <a:rPr lang="pl-PL" dirty="0" smtClean="0"/>
              <a:t>(osoby o siedzącym trybie życia wykonują zwykle 3- 5 tys. kroków dziennie).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6650" y="3501008"/>
            <a:ext cx="8640960" cy="27392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3</a:t>
            </a:r>
            <a:r>
              <a:rPr lang="pl-PL" b="1" dirty="0" smtClean="0">
                <a:solidFill>
                  <a:srgbClr val="FF0000"/>
                </a:solidFill>
              </a:rPr>
              <a:t>. </a:t>
            </a:r>
            <a:r>
              <a:rPr lang="pl-PL" dirty="0" smtClean="0"/>
              <a:t>Można też dobrać intensywność wysiłku na podstawie tętna (częstość skurczów serca) w czasie wysiłku bezpośredniego lub po jego zakończeniu. Intensywność tę wyliczamy określając tętno, jakie należy osiągnąć w czasie wysiłku w stosunku do maksymalnej częstości skurczów serca, tzn. najszybszej częstości rytmu serca, jaka dany człowiek może osiągnąć*. Zalecane wysiłki o umiarkowanej intensywności powodują przyspieszenie tętna do ok. 60- 75% maksymalnej częstości skurczów serca.</a:t>
            </a:r>
          </a:p>
          <a:p>
            <a:endParaRPr lang="pl-PL" dirty="0" smtClean="0"/>
          </a:p>
          <a:p>
            <a:r>
              <a:rPr lang="pl-PL" dirty="0" smtClean="0"/>
              <a:t>*</a:t>
            </a:r>
            <a:r>
              <a:rPr lang="pl-PL" sz="1400" dirty="0" smtClean="0"/>
              <a:t>im starszy jest człowiek, tym wolniejsza jest jego maksymalna częstość skurczów serca. Jest ona najwyższa u dzieci ok 10 roku życia (210- 230 skurczów serca na minutę). W przybliżeniu można ją obliczyć według wzoru:</a:t>
            </a:r>
          </a:p>
          <a:p>
            <a:r>
              <a:rPr lang="pl-PL" sz="1400" dirty="0" smtClean="0"/>
              <a:t> 220- wiek (tzn. od 220 odjąć liczbę lat).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42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Autofit/>
          </a:bodyPr>
          <a:lstStyle/>
          <a:p>
            <a:r>
              <a:rPr lang="pl-PL" sz="2400" dirty="0" smtClean="0"/>
              <a:t>Zalecana wartość tętna w czasie wysiłku lub tuż po jego zakończeniu wyliczona w stosunku do tzw. Tętna maksymalnego dla danej osoby w zależności od wieku</a:t>
            </a:r>
            <a:endParaRPr lang="pl-PL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36965"/>
              </p:ext>
            </p:extLst>
          </p:nvPr>
        </p:nvGraphicFramePr>
        <p:xfrm>
          <a:off x="251520" y="1556792"/>
          <a:ext cx="86409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024336"/>
                <a:gridCol w="3312368"/>
              </a:tblGrid>
              <a:tr h="473195">
                <a:tc rowSpan="2"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Wiek 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Tętno wyliczone jako % tętna maksymalnego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19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r>
                        <a:rPr lang="pl-PL" sz="3200" b="0" baseline="0" dirty="0" smtClean="0">
                          <a:solidFill>
                            <a:schemeClr val="tx1"/>
                          </a:solidFill>
                        </a:rPr>
                        <a:t> tętna max./ min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75% tętna max./</a:t>
                      </a:r>
                      <a:r>
                        <a:rPr lang="pl-PL" sz="3200" b="0" baseline="0" dirty="0" smtClean="0">
                          <a:solidFill>
                            <a:schemeClr val="tx1"/>
                          </a:solidFill>
                        </a:rPr>
                        <a:t> min.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21- 30 lat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31- 40</a:t>
                      </a:r>
                      <a:r>
                        <a:rPr lang="pl-PL" sz="3200" b="0" baseline="0" dirty="0" smtClean="0">
                          <a:solidFill>
                            <a:schemeClr val="tx1"/>
                          </a:solidFill>
                        </a:rPr>
                        <a:t> lat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41- 50 lat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51- 60 lat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61- 70 lat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pl-PL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Rodzaje wysiłków fizycznych korzystnych dla zdrowia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206084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Korzystne jest, gdy wykonujemy różne wysiłki fizyczne, angażując różne grupy mięśni naszego ciała. Eksperci zachęcają, aby w codziennym życiu zwracać szczególna uwagę na wykonywanie rodzajów wysiłków/ ćwiczeń: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2800" dirty="0" smtClean="0"/>
              <a:t>Wysiłki wytrzymałościowe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2800" dirty="0" smtClean="0"/>
              <a:t>Wysiłki i ćwiczenia zwiększające gibkość (giętkość) ciała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2800" dirty="0" smtClean="0"/>
              <a:t>Wysiłki i ćwiczenia zwiększające siłę 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156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/>
          </a:bodyPr>
          <a:lstStyle/>
          <a:p>
            <a:pPr algn="l"/>
            <a:r>
              <a:rPr lang="pl-PL" sz="3200" dirty="0"/>
              <a:t>Wysiłki wytrzymałościowe (4- 7 razy w </a:t>
            </a:r>
            <a:r>
              <a:rPr lang="pl-PL" sz="3200" dirty="0" smtClean="0"/>
              <a:t>tygodniu)</a:t>
            </a:r>
            <a:endParaRPr lang="pl-PL" sz="3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2476053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Są one korzystne dla serca i układu oddechowego, zwiększenia wydolności fizycznej i ogólnej energii (witalności). Przykłady takich wysiłków to: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403825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Marsz, nordic walking, jogging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Jazda na rowerze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Praca w ogrodzie/ polu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868144" y="400506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Taniec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Pływanie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Tenis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094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Wysiłki i ćwiczenia zwiększające gibkość ciała (4- 7 dni w tygodniu)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3568" y="1628800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Pomagają one w sprawnym poruszaniu się i wykonywaniu różnych czynności. W czasie tych wysiłków uruchamiamy różne grupy mięśni i stawy. Wykonujemy je w czasie odpowiedniego schylania się, skrętów, sięgania po różne przedmioty, przeciągania się, ćwiczeń rozciągających (</a:t>
            </a:r>
            <a:r>
              <a:rPr lang="pl-PL" sz="2800" dirty="0" err="1" smtClean="0"/>
              <a:t>streaching</a:t>
            </a:r>
            <a:r>
              <a:rPr lang="pl-PL" sz="2800" dirty="0" smtClean="0"/>
              <a:t>). Przykłady takich wysiłków to: 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472514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Mycie podłogi, odkurzanie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Praca w ogrodzie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Taniec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Yoga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83000" y="4725144"/>
            <a:ext cx="374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Tai Chi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Kręgle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Ćwiczenia rozciągające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961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0088"/>
            <a:ext cx="8229600" cy="125272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Wysiłki i ćwiczenia zwiększające siłę </a:t>
            </a:r>
            <a:br>
              <a:rPr lang="pl-PL" sz="3600" dirty="0" smtClean="0"/>
            </a:br>
            <a:r>
              <a:rPr lang="pl-PL" sz="3600" dirty="0" smtClean="0"/>
              <a:t>(2-4 dni w tygodniu)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1520" y="228616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Pomagają one zwiększyć siłę mięśni oraz wzmocnić kości, poprawić postawę ciała co zapobiega m. in. osteoporozie. Ważne jest, aby wykonywać wysiłki/ ćwiczenia angażujące mięśnie różnych części ciała- rąk, tułowia, kończyn dolnych, po stronie lewej i prawej. Przykłady takich wysiłków to: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496" y="4518412"/>
            <a:ext cx="4356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Wchodzenie po schodach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Ścinanie, piłowanie drzewa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Grabienie i przenoszenie liści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dśnieżanie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499992" y="444233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Przenoszenie zakupów, plecaków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Ćwiczenia mm brzucha, pompki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Ćwiczenia różnych grup mm w siłowni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109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wbudować aktywność fizyczną w codzienne życie?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269556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Poniżej podano niektóre sposoby zwiększenia aktywności fizycznej w </a:t>
            </a:r>
            <a:r>
              <a:rPr lang="pl-PL" sz="2400" dirty="0"/>
              <a:t>ż</a:t>
            </a:r>
            <a:r>
              <a:rPr lang="pl-PL" sz="2400" dirty="0" smtClean="0"/>
              <a:t>yciu codziennym- w domu, w drodze do i z pracy, w czasie wolnym</a:t>
            </a:r>
          </a:p>
          <a:p>
            <a:pPr algn="ctr"/>
            <a:r>
              <a:rPr lang="pl-PL" sz="2400" dirty="0" smtClean="0"/>
              <a:t>Najlepiej zacząć od wprowadzania zmian najłatwiejszych i sprawiających przyjemność. Ważne jest, aby </a:t>
            </a:r>
            <a:r>
              <a:rPr lang="pl-PL" sz="2400" b="1" dirty="0" smtClean="0"/>
              <a:t>zmiany wprowadzać stopniowo </a:t>
            </a:r>
            <a:r>
              <a:rPr lang="pl-PL" sz="2400" dirty="0" smtClean="0"/>
              <a:t>i nowe czynności </a:t>
            </a:r>
            <a:r>
              <a:rPr lang="pl-PL" sz="2400" b="1" dirty="0" smtClean="0"/>
              <a:t>wykonywać systematycznie</a:t>
            </a:r>
            <a:r>
              <a:rPr lang="pl-PL" sz="2400" dirty="0" smtClean="0"/>
              <a:t>, aż staną się rutyną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02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pl-PL" dirty="0" smtClean="0"/>
              <a:t>Co możesz robić w DOMU?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246095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Wprowadź nową zasadę w swoim życiu- rozpocznij dzień od 10 minutowego ruchu w domu lub poza domem. Wykonanie rano kilku ćwiczeń rozciągających i krótki spacer jest lepsze niż wypicie kawy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Chodź schodami zamiast jeździć windą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Zaparkuj samochód w takiej odległości od miejsca, gdzie robisz zakupy, aby dojść tam w 10 minut,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Jeśli masz małe dzieci, towarzysz im w zabawach ruchowych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Tańcz przy muzyce, którą lubisz, codziennie 10 minut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849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możesz robić w PRACY?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237965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 czasie długiego siedzenia rób przerwy na rozciągnięcie się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Organizuj spotkania „spacerowe”- zachęć innych do spotkań w czasie spaceru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Chodź schodami zamiast jeździć windą (uznaj, że jest zepsuta), zachęć do tego innych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Zastąp przerwę na kawę przerwą na ruch/spacer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W czasie siedzenia napinaj (kurcz) i rozluźniaj mm pleców i brzucha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Gdy siedzisz przed komputerem, wykonaj krążenia ramion i ćwiczenia mięśni szyi.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44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Co </a:t>
            </a:r>
            <a:r>
              <a:rPr lang="pl-PL" dirty="0" smtClean="0"/>
              <a:t>możesz</a:t>
            </a:r>
            <a:r>
              <a:rPr lang="pl-PL" sz="4000" dirty="0" smtClean="0"/>
              <a:t> robić w czasie DROGI</a:t>
            </a:r>
            <a:endParaRPr lang="pl-PL" sz="4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2564904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Zamiast jechać do pracy samochodem, chodź pieszo lub jedź rowerem (zaoszczędzisz pieniądze i ochronisz środowisko)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Jeśli korzystasz z transportu publicznego, wysiądź jeden przystanek wcześniej przed pracą lub, aby przejść pieszo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Jeśli długo prowadzisz samochód, zaplanuj kilka przerw, pozostaw samochód i maszeruj 10 minut.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0208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1362480"/>
          </a:xfrm>
        </p:spPr>
        <p:txBody>
          <a:bodyPr/>
          <a:lstStyle/>
          <a:p>
            <a:r>
              <a:rPr lang="pl-PL" dirty="0" smtClean="0"/>
              <a:t>Co to jest aktywność fizyczna 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19" y="1484784"/>
            <a:ext cx="8568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Aktywność fizyczna </a:t>
            </a:r>
            <a:r>
              <a:rPr lang="pl-PL" dirty="0" smtClean="0"/>
              <a:t>to ruch całego ciała lub jego części  spowodowany skurczami mięśni szkieletu. Towarzyszy mu: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Wiele zmian w organizmie np.: przyspieszenie tętna, oddechu, uczucie ciepła, pocenie się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Zwiększony wydatek energii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1520" y="3029928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Istotą aktywności fizycznej jest wysiłek</a:t>
            </a:r>
            <a:r>
              <a:rPr lang="pl-PL" dirty="0" smtClean="0"/>
              <a:t>, w czasie którego zwiększa się wydatkowanie energii w stosunku do stanu w spoczynku. Jesteśmy aktywni fizycznie w czasie: chodzenia, biegania, wykonywania pracy zawodowej, domowej, zajęć rekreacyjnych,  sportowych,  ćwiczeń fizycznych itp.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1130424" cy="16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-2878" r="33447" b="1"/>
          <a:stretch/>
        </p:blipFill>
        <p:spPr bwMode="auto">
          <a:xfrm>
            <a:off x="1982033" y="4641312"/>
            <a:ext cx="1188164" cy="15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29" y="4559995"/>
            <a:ext cx="1152127" cy="16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3765"/>
            <a:ext cx="1904013" cy="143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03832"/>
            <a:ext cx="1468774" cy="13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możesz robić dla przyjemności?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1700808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Zaplanuj sam lub z rodziną nową formę aktywności fizycznej zależnie od pory roku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Nawiąż kontakt z organizacją, która oferuje zajęcia ruchowe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Bierz udział w imprezach powiązanych z aktywnością fizyczną w miejscu zamieszkania lub w pracy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Sprawdź, jak wiele jest w sąsiedztwie domu tras, po których możesz chodzić, biegać i jeździć przez 10 minut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Zorganizuj wspólnie z małżonkiem lub znajomymi marsze/ spacery/ nordic walking o tej samej porze dnia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 smtClean="0"/>
              <a:t>Zapisz się na zorganizowane zajęcia, np. aerobik, pilates, Tai Chi, yoga, taniec.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494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Sprawdź swoją sprawność </a:t>
            </a:r>
            <a:br>
              <a:rPr lang="pl-PL" dirty="0" smtClean="0"/>
            </a:br>
            <a:r>
              <a:rPr lang="pl-PL" dirty="0" smtClean="0"/>
              <a:t>i wydolność fizyczną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266768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 smtClean="0"/>
              <a:t>Sprawność fizyczna to zaradność ruchowa</a:t>
            </a:r>
            <a:r>
              <a:rPr lang="pl-PL" sz="2400" dirty="0" smtClean="0"/>
              <a:t>, która umożliwia człowiekowi wykonywanie wielu czynności i różnych zadań ruchowych w różnych sytuacjach życia codziennego. </a:t>
            </a:r>
            <a:r>
              <a:rPr lang="pl-PL" sz="2400" b="1" dirty="0" smtClean="0"/>
              <a:t>Pomiarów sprawności fizycznej </a:t>
            </a:r>
            <a:r>
              <a:rPr lang="pl-PL" sz="2400" dirty="0" smtClean="0"/>
              <a:t>dokonuje się za pomocą testów zawierających zestawy prób mierzących cechy (zdolności) motoryczne: siłę, szybkość, wytrzymałość, gibkość, zwinność, moc. Takie pomiary warto powtarzać co jakiś czas, aby przekonać się, czy są efekty zwiększania aktywności fizycznej. Niżej podano proste testy do wykorzystania przez ludzi dorosłych.</a:t>
            </a:r>
          </a:p>
        </p:txBody>
      </p:sp>
    </p:spTree>
    <p:extLst>
      <p:ext uri="{BB962C8B-B14F-4D97-AF65-F5344CB8AC3E}">
        <p14:creationId xmlns:p14="http://schemas.microsoft.com/office/powerpoint/2010/main" val="36313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Indeks sprawności fizycznej </a:t>
            </a:r>
            <a:r>
              <a:rPr lang="pl-PL" dirty="0" err="1" smtClean="0"/>
              <a:t>Zuchory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77281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Składa się z 6 prób:</a:t>
            </a:r>
          </a:p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Szybkość- bieg w miejscu przez 10 sekund, z wysokim unoszeniem kolan i klaskaniem pod uniesionymi kolanami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Skoczność- skok w dal z miejsca mierzony własnymi stopami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Siła ramion- zwis na drążku lub na gałęzi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Siła mięśni brzucha- nożyce poprzeczne w leżeniu na plecach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Gibkość- skłon w przód w pozycji stojącej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Wytrzymałość- bieg w miejscu na czas lub bieg na odległość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803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116632"/>
            <a:ext cx="3189040" cy="612068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Test minimalnej sprawności fizycznej Krausa- Webera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dla osób do 65 roku życia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4752527" cy="523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56612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Niezaliczenie choćby jednej próby oznacza, że masz bardzo słabą siłę mięśniową. </a:t>
            </a:r>
          </a:p>
          <a:p>
            <a:pPr algn="ctr"/>
            <a:r>
              <a:rPr lang="pl-PL" dirty="0" smtClean="0"/>
              <a:t>To pierwszy sygnał, powinieneś zacząć ćwiczyć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46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222657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Test funkcjonalnej sprawności (kondycji) fizycznej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>dla osób powyżej 60 roku życia (The </a:t>
            </a:r>
            <a:r>
              <a:rPr lang="pl-PL" sz="2000" dirty="0" err="1" smtClean="0"/>
              <a:t>Fullerton</a:t>
            </a:r>
            <a:r>
              <a:rPr lang="pl-PL" sz="2000" dirty="0" smtClean="0"/>
              <a:t> </a:t>
            </a:r>
            <a:r>
              <a:rPr lang="pl-PL" sz="2000" dirty="0" err="1" smtClean="0"/>
              <a:t>Functional</a:t>
            </a:r>
            <a:r>
              <a:rPr lang="pl-PL" sz="2000" dirty="0" smtClean="0"/>
              <a:t> Fitness Test)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215433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/>
              <a:t>Składa się z 6 prób mierzących: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 smtClean="0"/>
              <a:t>Siłę dolnej części ciała- wstanie z krzesła, obejście pachołka, powrót do siadu na krześle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 smtClean="0"/>
              <a:t>Siłę dolnej części ciała- wstawanie z krzesła w ciągu 30 sekund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 smtClean="0"/>
              <a:t>Siły górnej części ciała- w pozycji siedzącej uginanie ramion z ciężarkiem 2,3 kg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 smtClean="0"/>
              <a:t>Wytrzymałość- 6 minutowy marsz po torze prostokąta o boku 45m i 15m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 smtClean="0"/>
              <a:t>Gibkość górnej części ciała- w pozycji siedzącej skłon do wyprostowanej nogi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200" dirty="0" smtClean="0"/>
              <a:t>Gibkość górnej części ciała- zetknięcie czubków palców środkowych obu rąk, jednej z góry drugiej z dołu, z tyłu, na plecach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371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584096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Wydolność fizyczna to zdolność do wykonywania wysiłków fizycznych</a:t>
            </a:r>
            <a:r>
              <a:rPr lang="pl-PL" sz="2200" dirty="0" smtClean="0"/>
              <a:t>. </a:t>
            </a:r>
          </a:p>
          <a:p>
            <a:r>
              <a:rPr lang="pl-PL" sz="2200" dirty="0" smtClean="0"/>
              <a:t>Zależy ona w największym stopniu od funkcji układu krążenia, oddechowego, oraz innych układów organizmu zaangażowanych w dostarczanie tlenu i glukozy do pracujących mięśni. Człowiek wydolny fizycznie: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Może wykonywać ciężką i/ lub długotrwałą pracę fizyczną bez szybko narastającego zmęczenia i zmian w środowisku wewnętrznym organizmu,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smtClean="0"/>
              <a:t>Dobrze toleruje zmiany wysiłkowe, a po zakończeniu wysiłku organizm szybko powraca do stanu przed wysiłkiem </a:t>
            </a:r>
            <a:endParaRPr lang="pl-PL" sz="2200" dirty="0"/>
          </a:p>
          <a:p>
            <a:r>
              <a:rPr lang="pl-PL" sz="2200" b="1" dirty="0" smtClean="0"/>
              <a:t>Pomiaru wydolności fizycznej </a:t>
            </a:r>
            <a:r>
              <a:rPr lang="pl-PL" sz="2200" dirty="0" smtClean="0"/>
              <a:t>dokonuje się na podstawie testów wysiłkowych przeprowadzanych w warunkach laboratoryjnych- bieg na bieżni elektrycznej, jazda na rowerze stacjonarnym (cykloergometrze) lub wchodzenie na stopień. Urządzenia te pozwalają na zmierzenie intensywności wysiłku. W praktyce można wykorzystać dwa proste testy: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9254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3610744" cy="930432"/>
          </a:xfrm>
        </p:spPr>
        <p:txBody>
          <a:bodyPr anchor="ctr">
            <a:normAutofit/>
          </a:bodyPr>
          <a:lstStyle/>
          <a:p>
            <a:r>
              <a:rPr lang="pl-PL" sz="4000" dirty="0" smtClean="0"/>
              <a:t>Test stopnia</a:t>
            </a:r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119675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Wchodzenie na stopień o wysokości 30- 40 cm (w zależności od długości kończyn) przez 5 min.; pomiar tętna bezpośrednio po zakończeniu testu w pozycji siedzącej. Im mniejsze przyspieszenie tętna po wysiłku, tym większa wydolność fizyczna. Jeśli nie mamy takiego stopnia, możemy wykorzystać np. schody. Wchodzimy na piętro /a i schodzimy przez 5 minut i po tym czasie mierzymy tętno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11560" y="328498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Test Coopera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9512" y="399287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Bieg przez 12 minut na bieżni lub innym dogodnym terenie. Mierzy się długość przebiegniętego dystansu (im jest on dłuższy, tym większa wytrzymałość i wydolność fizyczna). Test Coopera jest w zasadzie próbą wytrzymałości biegowej. W praktyce test ten jest wykorzystywany dla oceny wydolności fizycznej także osób dorosłych.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6390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628800"/>
            <a:ext cx="6480720" cy="3240360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chemeClr val="bg2">
                  <a:lumMod val="50000"/>
                </a:schemeClr>
              </a:extrusionClr>
              <a:contourClr>
                <a:srgbClr val="7030A0"/>
              </a:contourClr>
            </a:sp3d>
          </a:bodyPr>
          <a:lstStyle/>
          <a:p>
            <a:r>
              <a:rPr lang="pl-PL" sz="8000" dirty="0" smtClean="0">
                <a:solidFill>
                  <a:schemeClr val="bg2"/>
                </a:solidFill>
              </a:rPr>
              <a:t>Powodzenia !!!</a:t>
            </a:r>
            <a:endParaRPr lang="pl-PL" sz="8000" dirty="0">
              <a:solidFill>
                <a:schemeClr val="bg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15616" y="55172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Prezentację opracowała  Jolanta Okuniewska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85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0129" y="908720"/>
            <a:ext cx="8712968" cy="1252728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solidFill>
                  <a:schemeClr val="tx1"/>
                </a:solidFill>
              </a:rPr>
              <a:t>Ćwiczenia fizyczne </a:t>
            </a:r>
            <a:r>
              <a:rPr lang="pl-PL" sz="1800" dirty="0" smtClean="0">
                <a:solidFill>
                  <a:schemeClr val="tx1"/>
                </a:solidFill>
              </a:rPr>
              <a:t>są formą aktywności fizycznej , w czasie której wykonujemy zaplanowane, odpowiedni dobrane i powtarzane ruchy różnych części ciała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3352" y="259222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Wydolność, sprawność fizyczna </a:t>
            </a:r>
            <a:r>
              <a:rPr lang="pl-PL" dirty="0" smtClean="0"/>
              <a:t>to zdolność do wykonywania różnych prostych i złożonych czynności ruchowych i wysiłków bez nadmiernego zmęczenia. Zależy ona między innymi od: funkcji układu krążenia, oddechowego, wieku i umiejętności człowieka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904125"/>
            <a:ext cx="1905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61299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1217"/>
            <a:ext cx="2857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7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074448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Dlaczego aktywność fizyczna jest ważna ?</a:t>
            </a:r>
            <a:endParaRPr lang="pl-PL" sz="3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1183685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Jest ona potrzebna  dla zdrowia i dobrego samopoczucia. W codziennym życiu mamy wiele udogodnień i wykonujemy </a:t>
            </a:r>
          </a:p>
          <a:p>
            <a:pPr algn="ctr"/>
            <a:r>
              <a:rPr lang="pl-PL" sz="2400" b="1" dirty="0" smtClean="0"/>
              <a:t>zbyt mało wysiłku fizycznego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Większość czasu spędzamy w pozycji siedzącej. Oglądamy telewizję, siedzimy przy komputerze, w samochodzie, w środkach transportu publicznego, w pracy, na spotkaniach, mało chodzimy- korzystamy z windy, ruchomych schodów. Zbyt mała aktywność fizyczna tak samo zagraża zdrowiu jak</a:t>
            </a:r>
          </a:p>
          <a:p>
            <a:pPr algn="ctr"/>
            <a:r>
              <a:rPr lang="pl-PL" sz="2400" dirty="0" smtClean="0"/>
              <a:t> palenie papierosów!!!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34799" r="7922" b="12950"/>
          <a:stretch/>
        </p:blipFill>
        <p:spPr bwMode="auto">
          <a:xfrm>
            <a:off x="496324" y="4628280"/>
            <a:ext cx="3888432" cy="163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94" y="4688416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4644008" y="479715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580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Korzyści z systematycznej aktywności fizycznej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170080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Lepsze zdrowie i samopoczucie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Poprawa wydolności sprawności fizycznej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Lepsza postawa ciała i równowaga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Utrzymanie odpowiedniej masy ciała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Silniejsze mięśnie, mocniejsze kości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Większa 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Większe poczucie własnej wartości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Relaksacja i lepsze radzenie sobie ze stresem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Dłuższe życie i niezależność w okresie starzenia się</a:t>
            </a:r>
          </a:p>
        </p:txBody>
      </p:sp>
    </p:spTree>
    <p:extLst>
      <p:ext uri="{BB962C8B-B14F-4D97-AF65-F5344CB8AC3E}">
        <p14:creationId xmlns:p14="http://schemas.microsoft.com/office/powerpoint/2010/main" val="15611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Zagrożenia dla zdrowia związane ze zbyt małą aktywnością fizyczną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75656" y="1844824"/>
            <a:ext cx="6480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Krótsze życie i przedwczesna śmierć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Choroby serca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Otyłość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Wysokie ciśnienie krwi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Cukrzyca w wieku dorosłym (typ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Osteoporoza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Udar mózgu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Depresja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/>
              <a:t>Rak jelita grubego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8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4026776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Rozważ, czy możesz: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poświęcić na aktywność fizyczną więcej czasu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wykonywać częściej i więcej wysiłków fizycznych.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Jeśli już obecnie masz odpowiednią aktywność fizyczną, jej zwiększenie przyniesie Ci dodatkowe korzyści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1196" y="122304"/>
            <a:ext cx="8229600" cy="858424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Jaka powinna być aktywność fizyczna?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83671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Poziom i rodzaj aktywności fizycznej zależy od wieku, stanu zdrowia, rodzaju pracy, jaką wykonujemy oraz naszych chęci, zainteresowań, umiejętności, i możliwości itd. Podstawowa zasada to</a:t>
            </a:r>
            <a:r>
              <a:rPr lang="pl-PL" b="1" dirty="0" smtClean="0"/>
              <a:t> </a:t>
            </a:r>
          </a:p>
          <a:p>
            <a:pPr algn="ctr"/>
            <a:r>
              <a:rPr lang="pl-PL" b="1" dirty="0" smtClean="0"/>
              <a:t>„wbudowanie” aktywności fizycznej w całe nasze codzienne życie</a:t>
            </a:r>
            <a:r>
              <a:rPr lang="pl-PL" dirty="0" smtClean="0"/>
              <a:t>,</a:t>
            </a:r>
          </a:p>
          <a:p>
            <a:r>
              <a:rPr lang="pl-PL" dirty="0" smtClean="0"/>
              <a:t> a nie tylko okresowe, zorganizowane zajęcia ruchowe czy uprawianie sportu w czasie wolnym.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2564904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Niezadawalająca aktywność fizyczna!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b="1" dirty="0" smtClean="0"/>
              <a:t>praca zawodowa</a:t>
            </a:r>
            <a:r>
              <a:rPr lang="pl-PL" dirty="0" smtClean="0"/>
              <a:t>: siedząca lub stojąca, prowadzenie samochodu, automatyczna obsługa maszyn i urządzeń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W czasie wolnym tylko</a:t>
            </a:r>
            <a:r>
              <a:rPr lang="pl-PL" dirty="0" smtClean="0"/>
              <a:t>: codzienna toaleta, ubieranie się, lekka praca domowa i w ogrodzie, zakupy, załatwianie spraw w urzędach, wolny spacer, wolna jazda na rowerze.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79512" y="436510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Zdaniem ekspertów w różnych krajach, aby poprawić zdrowie, albo poprawić 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Łączny czas wykonywania różnych wysiłków fizycznych powinien wynosić co najmniej 60 minut, a minimum 30 minut codziennie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Intensywność wysiłków powinna być co najmniej umiarkowana. 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9512" y="580526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Osoby, które mają problemy zdrowotne, powinny poradzić się lekarza, jaki jest dla nich najkorzystniejszy czas wykonywania, intensywność i rodzaj wysiłków fizycznych.</a:t>
            </a:r>
            <a:endParaRPr lang="pl-PL" b="1" dirty="0"/>
          </a:p>
        </p:txBody>
      </p:sp>
      <p:pic>
        <p:nvPicPr>
          <p:cNvPr id="4100" name="Picture 4" descr="C:\Users\Jola\AppData\Local\Microsoft\Windows\Temporary Internet Files\Content.IE5\6XZ3I5SS\MC9004257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26889"/>
            <a:ext cx="1084957" cy="13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86416"/>
          </a:xfrm>
        </p:spPr>
        <p:txBody>
          <a:bodyPr>
            <a:normAutofit/>
          </a:bodyPr>
          <a:lstStyle/>
          <a:p>
            <a:r>
              <a:rPr lang="pl-PL" sz="2000" dirty="0" smtClean="0"/>
              <a:t>Przykłady intensywności wysiłku w czasie różnych czynności </a:t>
            </a:r>
            <a:br>
              <a:rPr lang="pl-PL" sz="2000" dirty="0" smtClean="0"/>
            </a:br>
            <a:r>
              <a:rPr lang="pl-PL" sz="2000" dirty="0" smtClean="0"/>
              <a:t>w życiu codziennym, zajęć ruchowych i sportowych</a:t>
            </a:r>
            <a:endParaRPr lang="pl-PL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93622"/>
              </p:ext>
            </p:extLst>
          </p:nvPr>
        </p:nvGraphicFramePr>
        <p:xfrm>
          <a:off x="133393" y="980728"/>
          <a:ext cx="8903103" cy="4965355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342263"/>
                <a:gridCol w="5112568"/>
                <a:gridCol w="2448272"/>
              </a:tblGrid>
              <a:tr h="518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</a:rPr>
                        <a:t>Intensywność wysiłku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</a:rPr>
                        <a:t>Rodzaj czynności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effectLst/>
                        </a:rPr>
                        <a:t>Odczuwane zmiany</a:t>
                      </a:r>
                      <a:endParaRPr lang="pl-PL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</a:tr>
              <a:tr h="918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Wysiłki lekkie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Mycie się, ubieranie, gotowanie, zmywanie naczyń, odkurzanie, lekkie prace w ogrodzie, wolny spacer, ćwiczenia rozciągające, gra w bilard, łowienie ryb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Nie odczuwamy zwykle żadnych zmian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</a:tr>
              <a:tr h="119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Wysiłki umiarkowane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Marsz- 6km/h,</a:t>
                      </a:r>
                      <a:r>
                        <a:rPr lang="pl-PL" sz="1600" baseline="0" dirty="0" smtClean="0">
                          <a:effectLst/>
                        </a:rPr>
                        <a:t> jazda na rowerze  16- 18 km/ h, grabienie ogrodu, kopanie, przenoszenie ciężarów 7- 15 kg, odśnieżanie, wieszanie firanek,  wolny taniec, pływanie żabką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Uczucie ciepła, niewielkie przyspieszenie oddechu (można swobodnie rozmawiać)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</a:tr>
              <a:tr h="978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Wysiłki duże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Jogging, jazda na rowerze (&gt; 19 km/ h), wchodzenie po schodach, chodzenie po górach,</a:t>
                      </a:r>
                      <a:r>
                        <a:rPr lang="pl-PL" sz="1600" baseline="0" dirty="0" smtClean="0">
                          <a:effectLst/>
                        </a:rPr>
                        <a:t> przenoszenie ciężarów 15- 30 kg, pływanie kraulem, aerobik, szybki taniec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Uczucie gorąca, znacznie przyspieszony oddech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</a:tr>
              <a:tr h="131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Wysiłki bardzo duże</a:t>
                      </a: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Szybkie wchodzenie po schodach-</a:t>
                      </a:r>
                      <a:r>
                        <a:rPr lang="pl-PL" sz="1600" baseline="0" dirty="0" smtClean="0">
                          <a:effectLst/>
                        </a:rPr>
                        <a:t> powyżej 3 pietra lub z obciążeniem, intensywne prace w ogrodzie/ polu, przenoszenie ciężarów (&gt; 40 kg), jazda na rowerze (&gt; 25 km/h), piłka nożna, ręczna, tenis, bieg (&gt; 10 km/ h)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Uczucie „dużego” gorąca, pocenie się, „brak tchu”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23528" y="59492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Im mniejsza jest intensywność wysiłku, tym dłuższy powinien być czas jego wykonywania!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231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2188</TotalTime>
  <Words>2263</Words>
  <Application>Microsoft Office PowerPoint</Application>
  <PresentationFormat>Pokaz na ekranie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Kształt fali</vt:lpstr>
      <vt:lpstr>Projekt Promocji Zdrowia Pracowników Szkoły</vt:lpstr>
      <vt:lpstr>Co to jest aktywność fizyczna ?</vt:lpstr>
      <vt:lpstr>Ćwiczenia fizyczne są formą aktywności fizycznej , w czasie której wykonujemy zaplanowane, odpowiedni dobrane i powtarzane ruchy różnych części ciała</vt:lpstr>
      <vt:lpstr>Dlaczego aktywność fizyczna jest ważna ?</vt:lpstr>
      <vt:lpstr>Korzyści z systematycznej aktywności fizycznej</vt:lpstr>
      <vt:lpstr>Zagrożenia dla zdrowia związane ze zbyt małą aktywnością fizyczną</vt:lpstr>
      <vt:lpstr>Rozważ, czy możesz: poświęcić na aktywność fizyczną więcej czasu wykonywać częściej i więcej wysiłków fizycznych. Jeśli już obecnie masz odpowiednią aktywność fizyczną, jej zwiększenie przyniesie Ci dodatkowe korzyści. </vt:lpstr>
      <vt:lpstr>Jaka powinna być aktywność fizyczna?</vt:lpstr>
      <vt:lpstr>Przykłady intensywności wysiłku w czasie różnych czynności  w życiu codziennym, zajęć ruchowych i sportowych</vt:lpstr>
      <vt:lpstr>Przykłady sposobów wyliczania intensywności wysiłku</vt:lpstr>
      <vt:lpstr>Zalecana wartość tętna w czasie wysiłku lub tuż po jego zakończeniu wyliczona w stosunku do tzw. Tętna maksymalnego dla danej osoby w zależności od wieku</vt:lpstr>
      <vt:lpstr>Rodzaje wysiłków fizycznych korzystnych dla zdrowia</vt:lpstr>
      <vt:lpstr>Wysiłki wytrzymałościowe (4- 7 razy w tygodniu)</vt:lpstr>
      <vt:lpstr>Wysiłki i ćwiczenia zwiększające gibkość ciała (4- 7 dni w tygodniu)</vt:lpstr>
      <vt:lpstr>Wysiłki i ćwiczenia zwiększające siłę  (2-4 dni w tygodniu)</vt:lpstr>
      <vt:lpstr>Jak wbudować aktywność fizyczną w codzienne życie?</vt:lpstr>
      <vt:lpstr>Co możesz robić w DOMU?</vt:lpstr>
      <vt:lpstr>Co możesz robić w PRACY?</vt:lpstr>
      <vt:lpstr>Co możesz robić w czasie DROGI</vt:lpstr>
      <vt:lpstr>Co możesz robić dla przyjemności?</vt:lpstr>
      <vt:lpstr>Sprawdź swoją sprawność  i wydolność fizyczną</vt:lpstr>
      <vt:lpstr>Indeks sprawności fizycznej Zuchory</vt:lpstr>
      <vt:lpstr>Test minimalnej sprawności fizycznej Krausa- Webera dla osób do 65 roku życia</vt:lpstr>
      <vt:lpstr>Test funkcjonalnej sprawności (kondycji) fizycznej  dla osób powyżej 60 roku życia (The Fullerton Functional Fitness Test)</vt:lpstr>
      <vt:lpstr>Prezentacja programu PowerPoint</vt:lpstr>
      <vt:lpstr>Test stopnia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Promocji Zdrowia Pracowników Szkoły</dc:title>
  <dc:creator>Jola</dc:creator>
  <cp:lastModifiedBy>Jola</cp:lastModifiedBy>
  <cp:revision>51</cp:revision>
  <dcterms:created xsi:type="dcterms:W3CDTF">2013-10-27T07:14:31Z</dcterms:created>
  <dcterms:modified xsi:type="dcterms:W3CDTF">2014-03-03T20:07:10Z</dcterms:modified>
</cp:coreProperties>
</file>